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10400" cy="92964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oledad Barragán" initials="SB" lastIdx="0" clrIdx="0">
    <p:extLst>
      <p:ext uri="{19B8F6BF-5375-455C-9EA6-DF929625EA0E}">
        <p15:presenceInfo xmlns:p15="http://schemas.microsoft.com/office/powerpoint/2012/main" userId="S-1-5-21-615410526-663892902-1072911152-5218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9876D"/>
    <a:srgbClr val="0087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C5C-2BFC-4CEB-9661-145D7B70F94A}" type="datetimeFigureOut">
              <a:rPr lang="es-ES_tradnl" smtClean="0"/>
              <a:t>13/06/2018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1856-F940-43A4-ACE7-A3E3CC27C4E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3000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C5C-2BFC-4CEB-9661-145D7B70F94A}" type="datetimeFigureOut">
              <a:rPr lang="es-ES_tradnl" smtClean="0"/>
              <a:t>13/06/2018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1856-F940-43A4-ACE7-A3E3CC27C4E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29447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C5C-2BFC-4CEB-9661-145D7B70F94A}" type="datetimeFigureOut">
              <a:rPr lang="es-ES_tradnl" smtClean="0"/>
              <a:t>13/06/2018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1856-F940-43A4-ACE7-A3E3CC27C4E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9513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C5C-2BFC-4CEB-9661-145D7B70F94A}" type="datetimeFigureOut">
              <a:rPr lang="es-ES_tradnl" smtClean="0"/>
              <a:t>13/06/2018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1856-F940-43A4-ACE7-A3E3CC27C4E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9713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C5C-2BFC-4CEB-9661-145D7B70F94A}" type="datetimeFigureOut">
              <a:rPr lang="es-ES_tradnl" smtClean="0"/>
              <a:t>13/06/2018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1856-F940-43A4-ACE7-A3E3CC27C4E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44460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C5C-2BFC-4CEB-9661-145D7B70F94A}" type="datetimeFigureOut">
              <a:rPr lang="es-ES_tradnl" smtClean="0"/>
              <a:t>13/06/2018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1856-F940-43A4-ACE7-A3E3CC27C4E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42292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C5C-2BFC-4CEB-9661-145D7B70F94A}" type="datetimeFigureOut">
              <a:rPr lang="es-ES_tradnl" smtClean="0"/>
              <a:t>13/06/2018</a:t>
            </a:fld>
            <a:endParaRPr lang="es-ES_tradn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1856-F940-43A4-ACE7-A3E3CC27C4E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7722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C5C-2BFC-4CEB-9661-145D7B70F94A}" type="datetimeFigureOut">
              <a:rPr lang="es-ES_tradnl" smtClean="0"/>
              <a:t>13/06/2018</a:t>
            </a:fld>
            <a:endParaRPr lang="es-ES_tradn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1856-F940-43A4-ACE7-A3E3CC27C4E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71303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C5C-2BFC-4CEB-9661-145D7B70F94A}" type="datetimeFigureOut">
              <a:rPr lang="es-ES_tradnl" smtClean="0"/>
              <a:t>13/06/2018</a:t>
            </a:fld>
            <a:endParaRPr lang="es-ES_tradn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1856-F940-43A4-ACE7-A3E3CC27C4E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929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C5C-2BFC-4CEB-9661-145D7B70F94A}" type="datetimeFigureOut">
              <a:rPr lang="es-ES_tradnl" smtClean="0"/>
              <a:t>13/06/2018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1856-F940-43A4-ACE7-A3E3CC27C4E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68921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0C5C-2BFC-4CEB-9661-145D7B70F94A}" type="datetimeFigureOut">
              <a:rPr lang="es-ES_tradnl" smtClean="0"/>
              <a:t>13/06/2018</a:t>
            </a:fld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A1856-F940-43A4-ACE7-A3E3CC27C4E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52779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00C5C-2BFC-4CEB-9661-145D7B70F94A}" type="datetimeFigureOut">
              <a:rPr lang="es-ES_tradnl" smtClean="0"/>
              <a:t>13/06/2018</a:t>
            </a:fld>
            <a:endParaRPr lang="es-ES_tradn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A1856-F940-43A4-ACE7-A3E3CC27C4E4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82988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2680" y="289911"/>
            <a:ext cx="1278000" cy="954107"/>
          </a:xfrm>
          <a:prstGeom prst="rect">
            <a:avLst/>
          </a:prstGeom>
          <a:solidFill>
            <a:srgbClr val="F9876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/>
              <a:t>1.</a:t>
            </a:r>
          </a:p>
          <a:p>
            <a:pPr algn="ctr"/>
            <a:r>
              <a:rPr lang="es-ES_tradnl" sz="1400" dirty="0" smtClean="0"/>
              <a:t>Presentación Propuesta</a:t>
            </a:r>
          </a:p>
          <a:p>
            <a:pPr indent="-342900" algn="ctr">
              <a:buAutoNum type="arabicPeriod"/>
            </a:pPr>
            <a:endParaRPr lang="es-ES_tradnl" sz="1400" dirty="0"/>
          </a:p>
        </p:txBody>
      </p:sp>
      <p:sp>
        <p:nvSpPr>
          <p:cNvPr id="5" name="CuadroTexto 4"/>
          <p:cNvSpPr txBox="1"/>
          <p:nvPr/>
        </p:nvSpPr>
        <p:spPr>
          <a:xfrm>
            <a:off x="102680" y="1449387"/>
            <a:ext cx="1278000" cy="523220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1.1. Definición Proyecto     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02680" y="2187287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1.2. Preparación Presentación    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10" name="CuadroTexto 9"/>
          <p:cNvSpPr txBox="1"/>
          <p:nvPr/>
        </p:nvSpPr>
        <p:spPr>
          <a:xfrm>
            <a:off x="102680" y="3140631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1.3. Presentación Proyecto </a:t>
            </a:r>
            <a:endParaRPr lang="es-ES_tradnl" sz="1400" dirty="0">
              <a:solidFill>
                <a:schemeClr val="bg1"/>
              </a:solidFill>
            </a:endParaRPr>
          </a:p>
        </p:txBody>
      </p:sp>
      <p:cxnSp>
        <p:nvCxnSpPr>
          <p:cNvPr id="21" name="Conector recto 20"/>
          <p:cNvCxnSpPr/>
          <p:nvPr/>
        </p:nvCxnSpPr>
        <p:spPr>
          <a:xfrm flipH="1" flipV="1">
            <a:off x="3044070" y="1830977"/>
            <a:ext cx="1278000" cy="22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CuadroTexto 46"/>
          <p:cNvSpPr txBox="1"/>
          <p:nvPr/>
        </p:nvSpPr>
        <p:spPr>
          <a:xfrm>
            <a:off x="1562385" y="294240"/>
            <a:ext cx="1278000" cy="954107"/>
          </a:xfrm>
          <a:prstGeom prst="rect">
            <a:avLst/>
          </a:prstGeom>
          <a:solidFill>
            <a:srgbClr val="F9876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/>
              <a:t>2.</a:t>
            </a:r>
          </a:p>
          <a:p>
            <a:pPr algn="ctr"/>
            <a:r>
              <a:rPr lang="es-ES_tradnl" sz="1400" dirty="0" smtClean="0"/>
              <a:t>Activación buzón de propuestas</a:t>
            </a:r>
            <a:endParaRPr lang="es-ES_tradnl" sz="1400" dirty="0"/>
          </a:p>
        </p:txBody>
      </p:sp>
      <p:sp>
        <p:nvSpPr>
          <p:cNvPr id="48" name="CuadroTexto 47"/>
          <p:cNvSpPr txBox="1"/>
          <p:nvPr/>
        </p:nvSpPr>
        <p:spPr>
          <a:xfrm>
            <a:off x="3033887" y="304051"/>
            <a:ext cx="1278000" cy="954107"/>
          </a:xfrm>
          <a:prstGeom prst="rect">
            <a:avLst/>
          </a:prstGeom>
          <a:solidFill>
            <a:srgbClr val="F9876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/>
              <a:t>3. </a:t>
            </a:r>
          </a:p>
          <a:p>
            <a:pPr algn="ctr"/>
            <a:r>
              <a:rPr lang="es-ES_tradnl" sz="1400" dirty="0" smtClean="0"/>
              <a:t>Definición del presupuesto</a:t>
            </a:r>
          </a:p>
          <a:p>
            <a:pPr algn="ctr"/>
            <a:endParaRPr lang="es-ES_tradnl" sz="1400" dirty="0"/>
          </a:p>
        </p:txBody>
      </p:sp>
      <p:sp>
        <p:nvSpPr>
          <p:cNvPr id="49" name="CuadroTexto 48"/>
          <p:cNvSpPr txBox="1"/>
          <p:nvPr/>
        </p:nvSpPr>
        <p:spPr>
          <a:xfrm>
            <a:off x="4543898" y="304051"/>
            <a:ext cx="1278000" cy="954107"/>
          </a:xfrm>
          <a:prstGeom prst="rect">
            <a:avLst/>
          </a:prstGeom>
          <a:solidFill>
            <a:srgbClr val="F9876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/>
              <a:t>4. </a:t>
            </a:r>
          </a:p>
          <a:p>
            <a:pPr algn="ctr"/>
            <a:r>
              <a:rPr lang="es-ES_tradnl" sz="1400" dirty="0"/>
              <a:t>Designación del </a:t>
            </a:r>
            <a:r>
              <a:rPr lang="es-ES_tradnl" sz="1400" dirty="0" smtClean="0"/>
              <a:t>Jurado</a:t>
            </a:r>
          </a:p>
          <a:p>
            <a:pPr algn="ctr"/>
            <a:endParaRPr lang="es-ES_tradnl" sz="1400" dirty="0"/>
          </a:p>
        </p:txBody>
      </p:sp>
      <p:sp>
        <p:nvSpPr>
          <p:cNvPr id="50" name="CuadroTexto 49"/>
          <p:cNvSpPr txBox="1"/>
          <p:nvPr/>
        </p:nvSpPr>
        <p:spPr>
          <a:xfrm>
            <a:off x="6082121" y="304051"/>
            <a:ext cx="1278000" cy="954107"/>
          </a:xfrm>
          <a:prstGeom prst="rect">
            <a:avLst/>
          </a:prstGeom>
          <a:solidFill>
            <a:srgbClr val="F9876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/>
              <a:t>5. </a:t>
            </a:r>
          </a:p>
          <a:p>
            <a:pPr algn="ctr"/>
            <a:r>
              <a:rPr lang="es-ES_tradnl" sz="1400" dirty="0" smtClean="0"/>
              <a:t>Campaña  </a:t>
            </a:r>
          </a:p>
          <a:p>
            <a:pPr algn="ctr"/>
            <a:r>
              <a:rPr lang="es-ES_tradnl" sz="1400" dirty="0" smtClean="0"/>
              <a:t>Concienciación</a:t>
            </a:r>
            <a:endParaRPr lang="es-ES_tradnl" sz="1400" dirty="0"/>
          </a:p>
          <a:p>
            <a:pPr algn="ctr"/>
            <a:endParaRPr lang="es-ES_tradnl" sz="1400" dirty="0"/>
          </a:p>
        </p:txBody>
      </p:sp>
      <p:sp>
        <p:nvSpPr>
          <p:cNvPr id="51" name="CuadroTexto 50"/>
          <p:cNvSpPr txBox="1"/>
          <p:nvPr/>
        </p:nvSpPr>
        <p:spPr>
          <a:xfrm>
            <a:off x="7627231" y="304051"/>
            <a:ext cx="1278000" cy="954107"/>
          </a:xfrm>
          <a:prstGeom prst="rect">
            <a:avLst/>
          </a:prstGeom>
          <a:solidFill>
            <a:srgbClr val="F9876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/>
              <a:t>6. </a:t>
            </a:r>
          </a:p>
          <a:p>
            <a:pPr algn="ctr"/>
            <a:r>
              <a:rPr lang="es-ES_tradnl" sz="1400" dirty="0" smtClean="0"/>
              <a:t>10 ideas seleccionadas</a:t>
            </a:r>
          </a:p>
          <a:p>
            <a:pPr algn="ctr"/>
            <a:endParaRPr lang="es-ES_tradnl" sz="1400" dirty="0"/>
          </a:p>
        </p:txBody>
      </p:sp>
      <p:sp>
        <p:nvSpPr>
          <p:cNvPr id="52" name="CuadroTexto 51"/>
          <p:cNvSpPr txBox="1"/>
          <p:nvPr/>
        </p:nvSpPr>
        <p:spPr>
          <a:xfrm>
            <a:off x="9206441" y="289911"/>
            <a:ext cx="1278000" cy="954107"/>
          </a:xfrm>
          <a:prstGeom prst="rect">
            <a:avLst/>
          </a:prstGeom>
          <a:solidFill>
            <a:srgbClr val="F9876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/>
              <a:t>7. 3 </a:t>
            </a:r>
          </a:p>
          <a:p>
            <a:pPr algn="ctr"/>
            <a:r>
              <a:rPr lang="es-ES_tradnl" sz="1400" dirty="0" smtClean="0"/>
              <a:t>Selección idea ganadora</a:t>
            </a:r>
          </a:p>
          <a:p>
            <a:pPr algn="ctr"/>
            <a:endParaRPr lang="es-ES_tradnl" sz="1400" dirty="0"/>
          </a:p>
        </p:txBody>
      </p:sp>
      <p:sp>
        <p:nvSpPr>
          <p:cNvPr id="53" name="CuadroTexto 52"/>
          <p:cNvSpPr txBox="1"/>
          <p:nvPr/>
        </p:nvSpPr>
        <p:spPr>
          <a:xfrm>
            <a:off x="1557221" y="1461645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2.1. Consenso con los interesados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54" name="CuadroTexto 53"/>
          <p:cNvSpPr txBox="1"/>
          <p:nvPr/>
        </p:nvSpPr>
        <p:spPr>
          <a:xfrm>
            <a:off x="1548221" y="2407815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2.2. Revisión pág. </a:t>
            </a:r>
            <a:r>
              <a:rPr lang="es-ES_tradnl" sz="1400" dirty="0">
                <a:solidFill>
                  <a:schemeClr val="bg1"/>
                </a:solidFill>
              </a:rPr>
              <a:t>w</a:t>
            </a:r>
            <a:r>
              <a:rPr lang="es-ES_tradnl" sz="1400" dirty="0" smtClean="0">
                <a:solidFill>
                  <a:schemeClr val="bg1"/>
                </a:solidFill>
              </a:rPr>
              <a:t>eb actual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55" name="CuadroTexto 54"/>
          <p:cNvSpPr txBox="1"/>
          <p:nvPr/>
        </p:nvSpPr>
        <p:spPr>
          <a:xfrm>
            <a:off x="1548221" y="3359777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2.3. Implementación conceptos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56" name="CuadroTexto 55"/>
          <p:cNvSpPr txBox="1"/>
          <p:nvPr/>
        </p:nvSpPr>
        <p:spPr>
          <a:xfrm>
            <a:off x="1548221" y="4241590"/>
            <a:ext cx="1278000" cy="523220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2.4. Activación Buzón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3021641" y="1457685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3.1. Aprobación Presupuesto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22" name="CuadroTexto 21"/>
          <p:cNvSpPr txBox="1"/>
          <p:nvPr/>
        </p:nvSpPr>
        <p:spPr>
          <a:xfrm>
            <a:off x="3002380" y="3156902"/>
            <a:ext cx="1278000" cy="523220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3.3. Definición Premios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23" name="CuadroTexto 22"/>
          <p:cNvSpPr txBox="1"/>
          <p:nvPr/>
        </p:nvSpPr>
        <p:spPr>
          <a:xfrm>
            <a:off x="3002380" y="2413704"/>
            <a:ext cx="1278000" cy="523220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3.2. Búsqueda Patrocinador</a:t>
            </a:r>
          </a:p>
        </p:txBody>
      </p:sp>
      <p:sp>
        <p:nvSpPr>
          <p:cNvPr id="24" name="CuadroTexto 23"/>
          <p:cNvSpPr txBox="1"/>
          <p:nvPr/>
        </p:nvSpPr>
        <p:spPr>
          <a:xfrm>
            <a:off x="4549560" y="1461819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4.1. </a:t>
            </a:r>
          </a:p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Número </a:t>
            </a:r>
            <a:r>
              <a:rPr lang="es-ES_tradnl" sz="1400" dirty="0" err="1" smtClean="0">
                <a:solidFill>
                  <a:schemeClr val="bg1"/>
                </a:solidFill>
              </a:rPr>
              <a:t>pax</a:t>
            </a:r>
            <a:r>
              <a:rPr lang="es-ES_tradnl" sz="1400" dirty="0" smtClean="0">
                <a:solidFill>
                  <a:schemeClr val="bg1"/>
                </a:solidFill>
              </a:rPr>
              <a:t> jurado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4530743" y="3132436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4.3. </a:t>
            </a:r>
            <a:r>
              <a:rPr lang="es-ES_tradnl" sz="1400" dirty="0" err="1" smtClean="0">
                <a:solidFill>
                  <a:schemeClr val="bg1"/>
                </a:solidFill>
              </a:rPr>
              <a:t>Pax</a:t>
            </a:r>
            <a:r>
              <a:rPr lang="es-ES_tradnl" sz="1400" dirty="0" smtClean="0">
                <a:solidFill>
                  <a:schemeClr val="bg1"/>
                </a:solidFill>
              </a:rPr>
              <a:t> Interesadas ser jurado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26" name="CuadroTexto 25"/>
          <p:cNvSpPr txBox="1"/>
          <p:nvPr/>
        </p:nvSpPr>
        <p:spPr>
          <a:xfrm>
            <a:off x="4546423" y="2407815"/>
            <a:ext cx="1278000" cy="523220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4.2.Cualidades Jurado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27" name="CuadroTexto 26"/>
          <p:cNvSpPr txBox="1"/>
          <p:nvPr/>
        </p:nvSpPr>
        <p:spPr>
          <a:xfrm>
            <a:off x="4522975" y="4076315"/>
            <a:ext cx="1278000" cy="523220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4.4. Selección jurado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28" name="CuadroTexto 27"/>
          <p:cNvSpPr txBox="1"/>
          <p:nvPr/>
        </p:nvSpPr>
        <p:spPr>
          <a:xfrm>
            <a:off x="4551083" y="4811970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4.5. Presentación jurado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29" name="CuadroTexto 28"/>
          <p:cNvSpPr txBox="1"/>
          <p:nvPr/>
        </p:nvSpPr>
        <p:spPr>
          <a:xfrm>
            <a:off x="6064517" y="3163426"/>
            <a:ext cx="1278000" cy="523220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5.3.Jornada Motivación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30" name="CuadroTexto 29"/>
          <p:cNvSpPr txBox="1"/>
          <p:nvPr/>
        </p:nvSpPr>
        <p:spPr>
          <a:xfrm>
            <a:off x="6079267" y="2213238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5.2. Jornada Informativa</a:t>
            </a:r>
          </a:p>
          <a:p>
            <a:pPr algn="ctr"/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6067469" y="1457816"/>
            <a:ext cx="1278000" cy="523220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5.1.Estrategia Publicidad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32" name="CuadroTexto 31"/>
          <p:cNvSpPr txBox="1"/>
          <p:nvPr/>
        </p:nvSpPr>
        <p:spPr>
          <a:xfrm>
            <a:off x="6079267" y="3916749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5.4.</a:t>
            </a:r>
          </a:p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Seguimiento Participación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33" name="CuadroTexto 32"/>
          <p:cNvSpPr txBox="1"/>
          <p:nvPr/>
        </p:nvSpPr>
        <p:spPr>
          <a:xfrm>
            <a:off x="7645856" y="1457685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6.1. Definición Criterios elección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34" name="CuadroTexto 33"/>
          <p:cNvSpPr txBox="1"/>
          <p:nvPr/>
        </p:nvSpPr>
        <p:spPr>
          <a:xfrm>
            <a:off x="7621867" y="2379944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6.2. Definición pasos selección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35" name="CuadroTexto 34"/>
          <p:cNvSpPr txBox="1"/>
          <p:nvPr/>
        </p:nvSpPr>
        <p:spPr>
          <a:xfrm>
            <a:off x="7621867" y="3337651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6.3. Recopilación ideas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36" name="CuadroTexto 35"/>
          <p:cNvSpPr txBox="1"/>
          <p:nvPr/>
        </p:nvSpPr>
        <p:spPr>
          <a:xfrm>
            <a:off x="7604733" y="4270498"/>
            <a:ext cx="1278000" cy="954107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6.4. Selección de las mejores ideas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37" name="CuadroTexto 36"/>
          <p:cNvSpPr txBox="1"/>
          <p:nvPr/>
        </p:nvSpPr>
        <p:spPr>
          <a:xfrm>
            <a:off x="9214212" y="2335027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7.2. Elección 3 mejores ideas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38" name="CuadroTexto 37"/>
          <p:cNvSpPr txBox="1"/>
          <p:nvPr/>
        </p:nvSpPr>
        <p:spPr>
          <a:xfrm>
            <a:off x="9214212" y="1434842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7.1. Comparativa 10 ideas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39" name="CuadroTexto 38"/>
          <p:cNvSpPr txBox="1"/>
          <p:nvPr/>
        </p:nvSpPr>
        <p:spPr>
          <a:xfrm>
            <a:off x="9196614" y="4079571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7.4. </a:t>
            </a:r>
          </a:p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Selección de la mejor idea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40" name="CuadroTexto 39"/>
          <p:cNvSpPr txBox="1"/>
          <p:nvPr/>
        </p:nvSpPr>
        <p:spPr>
          <a:xfrm>
            <a:off x="9200426" y="3215886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7.3.Exposición ideas comité dirección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41" name="CuadroTexto 40"/>
          <p:cNvSpPr txBox="1"/>
          <p:nvPr/>
        </p:nvSpPr>
        <p:spPr>
          <a:xfrm>
            <a:off x="9196614" y="4943256"/>
            <a:ext cx="1278000" cy="523220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7.5. </a:t>
            </a:r>
            <a:r>
              <a:rPr lang="es-ES_tradnl" sz="1400" dirty="0" err="1">
                <a:solidFill>
                  <a:schemeClr val="bg1"/>
                </a:solidFill>
              </a:rPr>
              <a:t>P</a:t>
            </a:r>
            <a:r>
              <a:rPr lang="es-ES_tradnl" sz="1400" dirty="0" err="1" smtClean="0">
                <a:solidFill>
                  <a:schemeClr val="bg1"/>
                </a:solidFill>
              </a:rPr>
              <a:t>resent</a:t>
            </a:r>
            <a:r>
              <a:rPr lang="es-ES_tradnl" sz="1400" dirty="0" smtClean="0">
                <a:solidFill>
                  <a:schemeClr val="bg1"/>
                </a:solidFill>
              </a:rPr>
              <a:t>. Idea ganadora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42" name="CuadroTexto 41"/>
          <p:cNvSpPr txBox="1"/>
          <p:nvPr/>
        </p:nvSpPr>
        <p:spPr>
          <a:xfrm>
            <a:off x="9214212" y="5633844"/>
            <a:ext cx="1278000" cy="738664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7.6. </a:t>
            </a:r>
          </a:p>
          <a:p>
            <a:pPr algn="ctr"/>
            <a:r>
              <a:rPr lang="es-ES_tradnl" sz="1400" dirty="0" smtClean="0">
                <a:solidFill>
                  <a:schemeClr val="bg1"/>
                </a:solidFill>
              </a:rPr>
              <a:t>Entrega Premios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80" name="CuadroTexto 79"/>
          <p:cNvSpPr txBox="1"/>
          <p:nvPr/>
        </p:nvSpPr>
        <p:spPr>
          <a:xfrm>
            <a:off x="10704166" y="304051"/>
            <a:ext cx="1336938" cy="923330"/>
          </a:xfrm>
          <a:prstGeom prst="rect">
            <a:avLst/>
          </a:prstGeom>
          <a:solidFill>
            <a:srgbClr val="F9876D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350" dirty="0" smtClean="0"/>
              <a:t>8.1 Implementación </a:t>
            </a:r>
            <a:endParaRPr lang="es-ES_tradnl" sz="1350" dirty="0" smtClean="0"/>
          </a:p>
          <a:p>
            <a:pPr algn="ctr"/>
            <a:r>
              <a:rPr lang="es-ES_tradnl" sz="1350" dirty="0" smtClean="0"/>
              <a:t>Idea ganadora.</a:t>
            </a:r>
          </a:p>
          <a:p>
            <a:pPr algn="ctr"/>
            <a:endParaRPr lang="es-ES_tradnl" sz="1350" dirty="0" smtClean="0"/>
          </a:p>
        </p:txBody>
      </p:sp>
      <p:sp>
        <p:nvSpPr>
          <p:cNvPr id="43" name="CuadroTexto 42"/>
          <p:cNvSpPr txBox="1"/>
          <p:nvPr/>
        </p:nvSpPr>
        <p:spPr>
          <a:xfrm>
            <a:off x="10691684" y="1447383"/>
            <a:ext cx="1349420" cy="954107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_tradnl" sz="1400" dirty="0">
                <a:solidFill>
                  <a:schemeClr val="bg1"/>
                </a:solidFill>
              </a:rPr>
              <a:t>8</a:t>
            </a:r>
            <a:r>
              <a:rPr lang="es-ES_tradnl" sz="1400" dirty="0" smtClean="0">
                <a:solidFill>
                  <a:schemeClr val="bg1"/>
                </a:solidFill>
              </a:rPr>
              <a:t>.1</a:t>
            </a:r>
            <a:r>
              <a:rPr lang="es-ES_tradnl" sz="1400" dirty="0" smtClean="0">
                <a:solidFill>
                  <a:schemeClr val="bg1"/>
                </a:solidFill>
              </a:rPr>
              <a:t>. </a:t>
            </a:r>
            <a:r>
              <a:rPr lang="es-ES" sz="1400" dirty="0">
                <a:solidFill>
                  <a:schemeClr val="bg1"/>
                </a:solidFill>
              </a:rPr>
              <a:t>Negociación con los </a:t>
            </a:r>
            <a:r>
              <a:rPr lang="es-ES" sz="1400" dirty="0" err="1">
                <a:solidFill>
                  <a:schemeClr val="bg1"/>
                </a:solidFill>
              </a:rPr>
              <a:t>stakeholders</a:t>
            </a:r>
            <a:endParaRPr lang="es-ES_tradnl" sz="1400" dirty="0">
              <a:solidFill>
                <a:schemeClr val="bg1"/>
              </a:solidFill>
            </a:endParaRPr>
          </a:p>
        </p:txBody>
      </p:sp>
      <p:sp>
        <p:nvSpPr>
          <p:cNvPr id="44" name="CuadroTexto 43"/>
          <p:cNvSpPr txBox="1"/>
          <p:nvPr/>
        </p:nvSpPr>
        <p:spPr>
          <a:xfrm>
            <a:off x="10704166" y="2655382"/>
            <a:ext cx="1349420" cy="1169551"/>
          </a:xfrm>
          <a:prstGeom prst="rect">
            <a:avLst/>
          </a:prstGeom>
          <a:solidFill>
            <a:srgbClr val="008751"/>
          </a:solidFill>
        </p:spPr>
        <p:txBody>
          <a:bodyPr wrap="square" rtlCol="0">
            <a:spAutoFit/>
          </a:bodyPr>
          <a:lstStyle>
            <a:defPPr>
              <a:defRPr lang="es-ES_tradnl"/>
            </a:defPPr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r>
              <a:rPr lang="es-ES_tradnl" dirty="0" smtClean="0"/>
              <a:t>8.2. </a:t>
            </a:r>
            <a:r>
              <a:rPr lang="es-ES" dirty="0"/>
              <a:t>Crear equipo de proyecto de implementación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0950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1123</TotalTime>
  <Words>185</Words>
  <Application>Microsoft Office PowerPoint</Application>
  <PresentationFormat>Panorámica</PresentationFormat>
  <Paragraphs>52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B.Braun Melsungen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Soledad Barragán</dc:creator>
  <cp:lastModifiedBy>Valenti</cp:lastModifiedBy>
  <cp:revision>29</cp:revision>
  <cp:lastPrinted>2018-05-09T12:25:56Z</cp:lastPrinted>
  <dcterms:created xsi:type="dcterms:W3CDTF">2018-05-09T05:37:53Z</dcterms:created>
  <dcterms:modified xsi:type="dcterms:W3CDTF">2018-06-13T06:06:11Z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97735299-2a7d-4f7d-99cc-db352b8b5a9b_Enabled">
    <vt:lpwstr>True</vt:lpwstr>
  </property>
  <property fmtid="{D5CDD505-2E9C-101B-9397-08002B2CF9AE}" pid="3" name="MSIP_Label_97735299-2a7d-4f7d-99cc-db352b8b5a9b_SiteId">
    <vt:lpwstr>15d1bef2-0a6a-46f9-be4c-023279325e51</vt:lpwstr>
  </property>
  <property fmtid="{D5CDD505-2E9C-101B-9397-08002B2CF9AE}" pid="4" name="MSIP_Label_97735299-2a7d-4f7d-99cc-db352b8b5a9b_Ref">
    <vt:lpwstr>https://api.informationprotection.azure.com/api/15d1bef2-0a6a-46f9-be4c-023279325e51</vt:lpwstr>
  </property>
  <property fmtid="{D5CDD505-2E9C-101B-9397-08002B2CF9AE}" pid="5" name="MSIP_Label_97735299-2a7d-4f7d-99cc-db352b8b5a9b_SetBy">
    <vt:lpwstr>soledad.barragan@bbraun.com</vt:lpwstr>
  </property>
  <property fmtid="{D5CDD505-2E9C-101B-9397-08002B2CF9AE}" pid="6" name="MSIP_Label_97735299-2a7d-4f7d-99cc-db352b8b5a9b_SetDate">
    <vt:lpwstr>2018-05-09T08:23:08.5845475+02:00</vt:lpwstr>
  </property>
  <property fmtid="{D5CDD505-2E9C-101B-9397-08002B2CF9AE}" pid="7" name="MSIP_Label_97735299-2a7d-4f7d-99cc-db352b8b5a9b_Name">
    <vt:lpwstr>Confidential</vt:lpwstr>
  </property>
  <property fmtid="{D5CDD505-2E9C-101B-9397-08002B2CF9AE}" pid="8" name="MSIP_Label_97735299-2a7d-4f7d-99cc-db352b8b5a9b_Application">
    <vt:lpwstr>Microsoft Azure Information Protection</vt:lpwstr>
  </property>
  <property fmtid="{D5CDD505-2E9C-101B-9397-08002B2CF9AE}" pid="9" name="MSIP_Label_97735299-2a7d-4f7d-99cc-db352b8b5a9b_Extended_MSFT_Method">
    <vt:lpwstr>Automatic</vt:lpwstr>
  </property>
  <property fmtid="{D5CDD505-2E9C-101B-9397-08002B2CF9AE}" pid="10" name="MSIP_Label_fd058493-e43f-432e-b8cc-adb7daa46640_Enabled">
    <vt:lpwstr>True</vt:lpwstr>
  </property>
  <property fmtid="{D5CDD505-2E9C-101B-9397-08002B2CF9AE}" pid="11" name="MSIP_Label_fd058493-e43f-432e-b8cc-adb7daa46640_SiteId">
    <vt:lpwstr>15d1bef2-0a6a-46f9-be4c-023279325e51</vt:lpwstr>
  </property>
  <property fmtid="{D5CDD505-2E9C-101B-9397-08002B2CF9AE}" pid="12" name="MSIP_Label_fd058493-e43f-432e-b8cc-adb7daa46640_Ref">
    <vt:lpwstr>https://api.informationprotection.azure.com/api/15d1bef2-0a6a-46f9-be4c-023279325e51</vt:lpwstr>
  </property>
  <property fmtid="{D5CDD505-2E9C-101B-9397-08002B2CF9AE}" pid="13" name="MSIP_Label_fd058493-e43f-432e-b8cc-adb7daa46640_SetBy">
    <vt:lpwstr>soledad.barragan@bbraun.com</vt:lpwstr>
  </property>
  <property fmtid="{D5CDD505-2E9C-101B-9397-08002B2CF9AE}" pid="14" name="MSIP_Label_fd058493-e43f-432e-b8cc-adb7daa46640_SetDate">
    <vt:lpwstr>2018-05-09T08:23:08.5845475+02:00</vt:lpwstr>
  </property>
  <property fmtid="{D5CDD505-2E9C-101B-9397-08002B2CF9AE}" pid="15" name="MSIP_Label_fd058493-e43f-432e-b8cc-adb7daa46640_Name">
    <vt:lpwstr>Unprotected</vt:lpwstr>
  </property>
  <property fmtid="{D5CDD505-2E9C-101B-9397-08002B2CF9AE}" pid="16" name="MSIP_Label_fd058493-e43f-432e-b8cc-adb7daa46640_Application">
    <vt:lpwstr>Microsoft Azure Information Protection</vt:lpwstr>
  </property>
  <property fmtid="{D5CDD505-2E9C-101B-9397-08002B2CF9AE}" pid="17" name="MSIP_Label_fd058493-e43f-432e-b8cc-adb7daa46640_Extended_MSFT_Method">
    <vt:lpwstr>Automatic</vt:lpwstr>
  </property>
  <property fmtid="{D5CDD505-2E9C-101B-9397-08002B2CF9AE}" pid="18" name="MSIP_Label_fd058493-e43f-432e-b8cc-adb7daa46640_Parent">
    <vt:lpwstr>97735299-2a7d-4f7d-99cc-db352b8b5a9b</vt:lpwstr>
  </property>
  <property fmtid="{D5CDD505-2E9C-101B-9397-08002B2CF9AE}" pid="19" name="Sensitivity">
    <vt:lpwstr>Confidential Unprotected</vt:lpwstr>
  </property>
</Properties>
</file>