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edad Barragán" initials="SB" lastIdx="0" clrIdx="0">
    <p:extLst>
      <p:ext uri="{19B8F6BF-5375-455C-9EA6-DF929625EA0E}">
        <p15:presenceInfo xmlns:p15="http://schemas.microsoft.com/office/powerpoint/2012/main" userId="S-1-5-21-615410526-663892902-1072911152-521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76D"/>
    <a:srgbClr val="008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300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944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51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713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446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229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72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130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29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892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277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0C5C-2BFC-4CEB-9661-145D7B70F94A}" type="datetimeFigureOut">
              <a:rPr lang="es-ES_tradnl" smtClean="0"/>
              <a:t>13/06/2018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1856-F940-43A4-ACE7-A3E3CC27C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29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2680" y="28991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1.</a:t>
            </a:r>
          </a:p>
          <a:p>
            <a:pPr algn="ctr"/>
            <a:r>
              <a:rPr lang="es-ES_tradnl" sz="1400" dirty="0" smtClean="0"/>
              <a:t>Presentación Propuesta</a:t>
            </a:r>
          </a:p>
          <a:p>
            <a:pPr indent="-342900" algn="ctr">
              <a:buAutoNum type="arabicPeriod"/>
            </a:pPr>
            <a:endParaRPr lang="es-ES_tradnl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680" y="1449387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1.1. Definición Proyecto     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2680" y="2187287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1.2. Preparación Presentación    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2680" y="3140631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1.3. Presentación Proyecto </a:t>
            </a:r>
            <a:endParaRPr lang="es-ES_tradnl" sz="1400" dirty="0">
              <a:solidFill>
                <a:schemeClr val="bg1"/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H="1" flipV="1">
            <a:off x="3044070" y="1830977"/>
            <a:ext cx="1278000" cy="22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1562385" y="294240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2.</a:t>
            </a:r>
          </a:p>
          <a:p>
            <a:pPr algn="ctr"/>
            <a:r>
              <a:rPr lang="es-ES_tradnl" sz="1400" dirty="0" smtClean="0"/>
              <a:t>Activación buzón de propuestas</a:t>
            </a:r>
            <a:endParaRPr lang="es-ES_tradnl" sz="14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3033887" y="30405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3. </a:t>
            </a:r>
          </a:p>
          <a:p>
            <a:pPr algn="ctr"/>
            <a:r>
              <a:rPr lang="es-ES_tradnl" sz="1400" dirty="0" smtClean="0"/>
              <a:t>Definición del presupuesto</a:t>
            </a:r>
          </a:p>
          <a:p>
            <a:pPr algn="ctr"/>
            <a:endParaRPr lang="es-ES_tradnl" sz="14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4543898" y="30405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4. </a:t>
            </a:r>
          </a:p>
          <a:p>
            <a:pPr algn="ctr"/>
            <a:r>
              <a:rPr lang="es-ES_tradnl" sz="1400" dirty="0"/>
              <a:t>Designación del </a:t>
            </a:r>
            <a:r>
              <a:rPr lang="es-ES_tradnl" sz="1400" dirty="0" smtClean="0"/>
              <a:t>Jurado</a:t>
            </a:r>
          </a:p>
          <a:p>
            <a:pPr algn="ctr"/>
            <a:endParaRPr lang="es-ES_tradnl" sz="1400" dirty="0"/>
          </a:p>
        </p:txBody>
      </p:sp>
      <p:sp>
        <p:nvSpPr>
          <p:cNvPr id="50" name="CuadroTexto 49"/>
          <p:cNvSpPr txBox="1"/>
          <p:nvPr/>
        </p:nvSpPr>
        <p:spPr>
          <a:xfrm>
            <a:off x="6082121" y="30405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5. </a:t>
            </a:r>
          </a:p>
          <a:p>
            <a:pPr algn="ctr"/>
            <a:r>
              <a:rPr lang="es-ES_tradnl" sz="1400" dirty="0" smtClean="0"/>
              <a:t>Campaña  </a:t>
            </a:r>
          </a:p>
          <a:p>
            <a:pPr algn="ctr"/>
            <a:r>
              <a:rPr lang="es-ES_tradnl" sz="1400" dirty="0" smtClean="0"/>
              <a:t>Concienciación</a:t>
            </a:r>
            <a:endParaRPr lang="es-ES_tradnl" sz="1400" dirty="0"/>
          </a:p>
          <a:p>
            <a:pPr algn="ctr"/>
            <a:endParaRPr lang="es-ES_tradnl" sz="1400" dirty="0"/>
          </a:p>
        </p:txBody>
      </p:sp>
      <p:sp>
        <p:nvSpPr>
          <p:cNvPr id="51" name="CuadroTexto 50"/>
          <p:cNvSpPr txBox="1"/>
          <p:nvPr/>
        </p:nvSpPr>
        <p:spPr>
          <a:xfrm>
            <a:off x="7627231" y="30405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6. </a:t>
            </a:r>
          </a:p>
          <a:p>
            <a:pPr algn="ctr"/>
            <a:r>
              <a:rPr lang="es-ES_tradnl" sz="1400" dirty="0" smtClean="0"/>
              <a:t>10 ideas seleccionadas</a:t>
            </a:r>
          </a:p>
          <a:p>
            <a:pPr algn="ctr"/>
            <a:endParaRPr lang="es-ES_tradnl" sz="1400" dirty="0"/>
          </a:p>
        </p:txBody>
      </p:sp>
      <p:sp>
        <p:nvSpPr>
          <p:cNvPr id="52" name="CuadroTexto 51"/>
          <p:cNvSpPr txBox="1"/>
          <p:nvPr/>
        </p:nvSpPr>
        <p:spPr>
          <a:xfrm>
            <a:off x="9206441" y="289911"/>
            <a:ext cx="1278000" cy="954107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7. 3 </a:t>
            </a:r>
          </a:p>
          <a:p>
            <a:pPr algn="ctr"/>
            <a:r>
              <a:rPr lang="es-ES_tradnl" sz="1400" dirty="0" smtClean="0"/>
              <a:t>Selección idea ganadora</a:t>
            </a:r>
          </a:p>
          <a:p>
            <a:pPr algn="ctr"/>
            <a:endParaRPr lang="es-ES_tradnl" sz="140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1557221" y="1461645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2.1. Consenso con los interesados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1548221" y="2407815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2.2. Revisión pág. </a:t>
            </a:r>
            <a:r>
              <a:rPr lang="es-ES_tradnl" sz="1400" dirty="0">
                <a:solidFill>
                  <a:schemeClr val="bg1"/>
                </a:solidFill>
              </a:rPr>
              <a:t>w</a:t>
            </a:r>
            <a:r>
              <a:rPr lang="es-ES_tradnl" sz="1400" dirty="0" smtClean="0">
                <a:solidFill>
                  <a:schemeClr val="bg1"/>
                </a:solidFill>
              </a:rPr>
              <a:t>eb actual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1548221" y="3359777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2.3. Implementación conceptos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548221" y="4241590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2.4. Activación Buzón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021641" y="1457685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3.1. Aprobación Presupuesto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002380" y="3156902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3.3. Definición Premios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002380" y="2413704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3.2. Búsqueda Patrocinador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549560" y="1461819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4.1. </a:t>
            </a:r>
          </a:p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Número </a:t>
            </a:r>
            <a:r>
              <a:rPr lang="es-ES_tradnl" sz="1400" dirty="0" err="1" smtClean="0">
                <a:solidFill>
                  <a:schemeClr val="bg1"/>
                </a:solidFill>
              </a:rPr>
              <a:t>pax</a:t>
            </a:r>
            <a:r>
              <a:rPr lang="es-ES_tradnl" sz="1400" dirty="0" smtClean="0">
                <a:solidFill>
                  <a:schemeClr val="bg1"/>
                </a:solidFill>
              </a:rPr>
              <a:t> jurado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30743" y="3132436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4.3. </a:t>
            </a:r>
            <a:r>
              <a:rPr lang="es-ES_tradnl" sz="1400" dirty="0" err="1" smtClean="0">
                <a:solidFill>
                  <a:schemeClr val="bg1"/>
                </a:solidFill>
              </a:rPr>
              <a:t>Pax</a:t>
            </a:r>
            <a:r>
              <a:rPr lang="es-ES_tradnl" sz="1400" dirty="0" smtClean="0">
                <a:solidFill>
                  <a:schemeClr val="bg1"/>
                </a:solidFill>
              </a:rPr>
              <a:t> Interesadas ser jurado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546423" y="2407815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4.2.Cualidades Jurado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522975" y="4076315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4.4. Selección jurado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551083" y="4811970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4.5. Presentación jurado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064517" y="3163426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5.3.Jornada Motivación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6079267" y="2213238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5.2. Jornada Informativa</a:t>
            </a:r>
          </a:p>
          <a:p>
            <a:pPr algn="ctr"/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6067469" y="1457816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5.1.Estrategia Publicidad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079267" y="3916749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5.4.</a:t>
            </a:r>
          </a:p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Seguimiento Participación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7645856" y="1457685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6.1. Definición Criterios elección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7621867" y="2379944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6.2. Definición pasos selección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7621867" y="3337651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6.3. Recopilación ideas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604733" y="4270498"/>
            <a:ext cx="1278000" cy="954107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6.4. Selección de las mejores ideas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9214212" y="2335027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7.2. Elección 3 mejores ideas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9214212" y="1434842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7.1. Comparativa 10 ideas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9196614" y="4079571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7.4. </a:t>
            </a:r>
          </a:p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Selección de la mejor idea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9200426" y="3215886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7.3.Exposición ideas comité dirección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9196614" y="4943256"/>
            <a:ext cx="1278000" cy="523220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7.5. </a:t>
            </a:r>
            <a:r>
              <a:rPr lang="es-ES_tradnl" sz="1400" dirty="0" err="1">
                <a:solidFill>
                  <a:schemeClr val="bg1"/>
                </a:solidFill>
              </a:rPr>
              <a:t>P</a:t>
            </a:r>
            <a:r>
              <a:rPr lang="es-ES_tradnl" sz="1400" dirty="0" err="1" smtClean="0">
                <a:solidFill>
                  <a:schemeClr val="bg1"/>
                </a:solidFill>
              </a:rPr>
              <a:t>resent</a:t>
            </a:r>
            <a:r>
              <a:rPr lang="es-ES_tradnl" sz="1400" dirty="0" smtClean="0">
                <a:solidFill>
                  <a:schemeClr val="bg1"/>
                </a:solidFill>
              </a:rPr>
              <a:t>. Idea ganadora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9214212" y="5633844"/>
            <a:ext cx="1278000" cy="738664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7.6. </a:t>
            </a:r>
          </a:p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Entrega Premios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10704166" y="304051"/>
            <a:ext cx="1336938" cy="923330"/>
          </a:xfrm>
          <a:prstGeom prst="rect">
            <a:avLst/>
          </a:prstGeom>
          <a:solidFill>
            <a:srgbClr val="F987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350" dirty="0" smtClean="0"/>
              <a:t>8.1 Implementación </a:t>
            </a:r>
            <a:endParaRPr lang="es-ES_tradnl" sz="1350" dirty="0" smtClean="0"/>
          </a:p>
          <a:p>
            <a:pPr algn="ctr"/>
            <a:r>
              <a:rPr lang="es-ES_tradnl" sz="1350" dirty="0" smtClean="0"/>
              <a:t>Idea ganadora.</a:t>
            </a:r>
          </a:p>
          <a:p>
            <a:pPr algn="ctr"/>
            <a:endParaRPr lang="es-ES_tradnl" sz="1350" dirty="0" smtClean="0"/>
          </a:p>
        </p:txBody>
      </p:sp>
      <p:sp>
        <p:nvSpPr>
          <p:cNvPr id="43" name="CuadroTexto 42"/>
          <p:cNvSpPr txBox="1"/>
          <p:nvPr/>
        </p:nvSpPr>
        <p:spPr>
          <a:xfrm>
            <a:off x="10691684" y="1447383"/>
            <a:ext cx="1349420" cy="954107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solidFill>
                  <a:schemeClr val="bg1"/>
                </a:solidFill>
              </a:rPr>
              <a:t>8</a:t>
            </a:r>
            <a:r>
              <a:rPr lang="es-ES_tradnl" sz="1400" dirty="0" smtClean="0">
                <a:solidFill>
                  <a:schemeClr val="bg1"/>
                </a:solidFill>
              </a:rPr>
              <a:t>.1</a:t>
            </a:r>
            <a:r>
              <a:rPr lang="es-ES_tradnl" sz="1400" dirty="0" smtClean="0">
                <a:solidFill>
                  <a:schemeClr val="bg1"/>
                </a:solidFill>
              </a:rPr>
              <a:t>. </a:t>
            </a:r>
            <a:r>
              <a:rPr lang="es-ES" sz="1400" dirty="0">
                <a:solidFill>
                  <a:schemeClr val="bg1"/>
                </a:solidFill>
              </a:rPr>
              <a:t>Negociación con los </a:t>
            </a:r>
            <a:r>
              <a:rPr lang="es-ES" sz="1400" dirty="0" err="1">
                <a:solidFill>
                  <a:schemeClr val="bg1"/>
                </a:solidFill>
              </a:rPr>
              <a:t>stakeholders</a:t>
            </a:r>
            <a:endParaRPr lang="es-ES_tradnl" sz="1400" dirty="0">
              <a:solidFill>
                <a:schemeClr val="bg1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0704166" y="2655382"/>
            <a:ext cx="1349420" cy="1169551"/>
          </a:xfrm>
          <a:prstGeom prst="rect">
            <a:avLst/>
          </a:prstGeom>
          <a:solidFill>
            <a:srgbClr val="008751"/>
          </a:solidFill>
        </p:spPr>
        <p:txBody>
          <a:bodyPr wrap="square" rtlCol="0">
            <a:spAutoFit/>
          </a:bodyPr>
          <a:lstStyle>
            <a:defPPr>
              <a:defRPr lang="es-ES_tradnl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8.2. </a:t>
            </a:r>
            <a:r>
              <a:rPr lang="es-ES" dirty="0"/>
              <a:t>Crear equipo de proyecto de implementación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095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185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B.Braun Melsungen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Soledad Barragán</dc:creator>
  <cp:lastModifiedBy>Valenti</cp:lastModifiedBy>
  <cp:revision>29</cp:revision>
  <cp:lastPrinted>2018-05-09T12:25:56Z</cp:lastPrinted>
  <dcterms:created xsi:type="dcterms:W3CDTF">2018-05-09T05:37:53Z</dcterms:created>
  <dcterms:modified xsi:type="dcterms:W3CDTF">2018-06-13T06:06:11Z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735299-2a7d-4f7d-99cc-db352b8b5a9b_Enabled">
    <vt:lpwstr>True</vt:lpwstr>
  </property>
  <property fmtid="{D5CDD505-2E9C-101B-9397-08002B2CF9AE}" pid="3" name="MSIP_Label_97735299-2a7d-4f7d-99cc-db352b8b5a9b_SiteId">
    <vt:lpwstr>15d1bef2-0a6a-46f9-be4c-023279325e51</vt:lpwstr>
  </property>
  <property fmtid="{D5CDD505-2E9C-101B-9397-08002B2CF9AE}" pid="4" name="MSIP_Label_97735299-2a7d-4f7d-99cc-db352b8b5a9b_Ref">
    <vt:lpwstr>https://api.informationprotection.azure.com/api/15d1bef2-0a6a-46f9-be4c-023279325e51</vt:lpwstr>
  </property>
  <property fmtid="{D5CDD505-2E9C-101B-9397-08002B2CF9AE}" pid="5" name="MSIP_Label_97735299-2a7d-4f7d-99cc-db352b8b5a9b_SetBy">
    <vt:lpwstr>soledad.barragan@bbraun.com</vt:lpwstr>
  </property>
  <property fmtid="{D5CDD505-2E9C-101B-9397-08002B2CF9AE}" pid="6" name="MSIP_Label_97735299-2a7d-4f7d-99cc-db352b8b5a9b_SetDate">
    <vt:lpwstr>2018-05-09T08:23:08.5845475+02:00</vt:lpwstr>
  </property>
  <property fmtid="{D5CDD505-2E9C-101B-9397-08002B2CF9AE}" pid="7" name="MSIP_Label_97735299-2a7d-4f7d-99cc-db352b8b5a9b_Name">
    <vt:lpwstr>Confidential</vt:lpwstr>
  </property>
  <property fmtid="{D5CDD505-2E9C-101B-9397-08002B2CF9AE}" pid="8" name="MSIP_Label_97735299-2a7d-4f7d-99cc-db352b8b5a9b_Application">
    <vt:lpwstr>Microsoft Azure Information Protection</vt:lpwstr>
  </property>
  <property fmtid="{D5CDD505-2E9C-101B-9397-08002B2CF9AE}" pid="9" name="MSIP_Label_97735299-2a7d-4f7d-99cc-db352b8b5a9b_Extended_MSFT_Method">
    <vt:lpwstr>Automatic</vt:lpwstr>
  </property>
  <property fmtid="{D5CDD505-2E9C-101B-9397-08002B2CF9AE}" pid="10" name="MSIP_Label_fd058493-e43f-432e-b8cc-adb7daa46640_Enabled">
    <vt:lpwstr>True</vt:lpwstr>
  </property>
  <property fmtid="{D5CDD505-2E9C-101B-9397-08002B2CF9AE}" pid="11" name="MSIP_Label_fd058493-e43f-432e-b8cc-adb7daa46640_SiteId">
    <vt:lpwstr>15d1bef2-0a6a-46f9-be4c-023279325e51</vt:lpwstr>
  </property>
  <property fmtid="{D5CDD505-2E9C-101B-9397-08002B2CF9AE}" pid="12" name="MSIP_Label_fd058493-e43f-432e-b8cc-adb7daa46640_Ref">
    <vt:lpwstr>https://api.informationprotection.azure.com/api/15d1bef2-0a6a-46f9-be4c-023279325e51</vt:lpwstr>
  </property>
  <property fmtid="{D5CDD505-2E9C-101B-9397-08002B2CF9AE}" pid="13" name="MSIP_Label_fd058493-e43f-432e-b8cc-adb7daa46640_SetBy">
    <vt:lpwstr>soledad.barragan@bbraun.com</vt:lpwstr>
  </property>
  <property fmtid="{D5CDD505-2E9C-101B-9397-08002B2CF9AE}" pid="14" name="MSIP_Label_fd058493-e43f-432e-b8cc-adb7daa46640_SetDate">
    <vt:lpwstr>2018-05-09T08:23:08.5845475+02:00</vt:lpwstr>
  </property>
  <property fmtid="{D5CDD505-2E9C-101B-9397-08002B2CF9AE}" pid="15" name="MSIP_Label_fd058493-e43f-432e-b8cc-adb7daa46640_Name">
    <vt:lpwstr>Unprotected</vt:lpwstr>
  </property>
  <property fmtid="{D5CDD505-2E9C-101B-9397-08002B2CF9AE}" pid="16" name="MSIP_Label_fd058493-e43f-432e-b8cc-adb7daa46640_Application">
    <vt:lpwstr>Microsoft Azure Information Protection</vt:lpwstr>
  </property>
  <property fmtid="{D5CDD505-2E9C-101B-9397-08002B2CF9AE}" pid="17" name="MSIP_Label_fd058493-e43f-432e-b8cc-adb7daa46640_Extended_MSFT_Method">
    <vt:lpwstr>Automatic</vt:lpwstr>
  </property>
  <property fmtid="{D5CDD505-2E9C-101B-9397-08002B2CF9AE}" pid="18" name="MSIP_Label_fd058493-e43f-432e-b8cc-adb7daa46640_Parent">
    <vt:lpwstr>97735299-2a7d-4f7d-99cc-db352b8b5a9b</vt:lpwstr>
  </property>
  <property fmtid="{D5CDD505-2E9C-101B-9397-08002B2CF9AE}" pid="19" name="Sensitivity">
    <vt:lpwstr>Confidential Unprotected</vt:lpwstr>
  </property>
</Properties>
</file>